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0"/>
  </p:normalViewPr>
  <p:slideViewPr>
    <p:cSldViewPr snapToGrid="0">
      <p:cViewPr varScale="1">
        <p:scale>
          <a:sx n="105" d="100"/>
          <a:sy n="105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A%20Computer%20Science\Year%203\Sem%20B\intro%20to%20ai\AI_project\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remita\Downloads\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Compare heiuristic with 3 players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Sheet1!$N$12</c:f>
              <c:strCache>
                <c:ptCount val="1"/>
                <c:pt idx="0">
                  <c:v>complex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Sheet1!$O$12:$R$12</c:f>
              <c:numCache>
                <c:formatCode>General</c:formatCode>
                <c:ptCount val="4"/>
                <c:pt idx="0">
                  <c:v>93</c:v>
                </c:pt>
                <c:pt idx="1">
                  <c:v>84</c:v>
                </c:pt>
                <c:pt idx="2">
                  <c:v>82</c:v>
                </c:pt>
                <c:pt idx="3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C6-4976-8B9A-FB84BB492DE3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only_best_opponent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Sheet1!$O$11:$R$11</c:f>
              <c:strCache>
                <c:ptCount val="4"/>
                <c:pt idx="0">
                  <c:v>vs 2 offensive</c:v>
                </c:pt>
                <c:pt idx="1">
                  <c:v>vs 2 defensive</c:v>
                </c:pt>
                <c:pt idx="2">
                  <c:v>vs offensive, defensive</c:v>
                </c:pt>
                <c:pt idx="3">
                  <c:v>vs offensive, random</c:v>
                </c:pt>
              </c:strCache>
            </c:strRef>
          </c:cat>
          <c:val>
            <c:numRef>
              <c:f>Sheet1!$O$13:$R$13</c:f>
              <c:numCache>
                <c:formatCode>General</c:formatCode>
                <c:ptCount val="4"/>
                <c:pt idx="0">
                  <c:v>90</c:v>
                </c:pt>
                <c:pt idx="1">
                  <c:v>76</c:v>
                </c:pt>
                <c:pt idx="2">
                  <c:v>74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C6-4976-8B9A-FB84BB492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409199"/>
        <c:axId val="1493417839"/>
      </c:barChart>
      <c:catAx>
        <c:axId val="149340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17839"/>
        <c:crosses val="autoZero"/>
        <c:auto val="1"/>
        <c:lblAlgn val="ctr"/>
        <c:lblOffset val="100"/>
        <c:noMultiLvlLbl val="0"/>
      </c:catAx>
      <c:valAx>
        <c:axId val="149341783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(on 100 games)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409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Q-learning</a:t>
            </a:r>
            <a:r>
              <a:rPr lang="en-US" baseline="0"/>
              <a:t> agents perfromances as a function of training method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rl trained with master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Sheet1!$J$4:$M$4</c:f>
              <c:numCache>
                <c:formatCode>General</c:formatCode>
                <c:ptCount val="4"/>
                <c:pt idx="0">
                  <c:v>32</c:v>
                </c:pt>
                <c:pt idx="1">
                  <c:v>98.2</c:v>
                </c:pt>
                <c:pt idx="2">
                  <c:v>88</c:v>
                </c:pt>
                <c:pt idx="3">
                  <c:v>29.1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BB-49DE-B56B-0FB2D852F3D2}"/>
            </c:ext>
          </c:extLst>
        </c:ser>
        <c:ser>
          <c:idx val="1"/>
          <c:order val="1"/>
          <c:tx>
            <c:strRef>
              <c:f>Sheet1!$I$5</c:f>
              <c:strCache>
                <c:ptCount val="1"/>
                <c:pt idx="0">
                  <c:v>rl trained without master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Sheet1!$J$3:$M$3</c:f>
              <c:strCache>
                <c:ptCount val="4"/>
                <c:pt idx="0">
                  <c:v>vs defensive</c:v>
                </c:pt>
                <c:pt idx="1">
                  <c:v>vs offensive</c:v>
                </c:pt>
                <c:pt idx="2">
                  <c:v>vs complex with depth 2</c:v>
                </c:pt>
                <c:pt idx="3">
                  <c:v>vs complex with depth 4</c:v>
                </c:pt>
              </c:strCache>
            </c:strRef>
          </c:cat>
          <c:val>
            <c:numRef>
              <c:f>Sheet1!$J$5:$M$5</c:f>
              <c:numCache>
                <c:formatCode>General</c:formatCode>
                <c:ptCount val="4"/>
                <c:pt idx="0">
                  <c:v>15.4</c:v>
                </c:pt>
                <c:pt idx="1">
                  <c:v>94.5</c:v>
                </c:pt>
                <c:pt idx="2">
                  <c:v>33.9</c:v>
                </c:pt>
                <c:pt idx="3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BB-49DE-B56B-0FB2D852F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404495"/>
        <c:axId val="1556551967"/>
      </c:barChart>
      <c:catAx>
        <c:axId val="25140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551967"/>
        <c:crosses val="autoZero"/>
        <c:auto val="1"/>
        <c:lblAlgn val="ctr"/>
        <c:lblOffset val="100"/>
        <c:noMultiLvlLbl val="0"/>
      </c:catAx>
      <c:valAx>
        <c:axId val="155655196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winning percentage over 1000 games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11194444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0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3467" y="952200"/>
            <a:ext cx="6203200" cy="2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68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52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48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953467" y="20629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734419" y="20629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4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4267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953467" y="29665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734419" y="29665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953467" y="38701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734419" y="38701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953467" y="4773744"/>
            <a:ext cx="17808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734419" y="4773744"/>
            <a:ext cx="8504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27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69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953467" y="855633"/>
            <a:ext cx="5142400" cy="1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53467" y="2064333"/>
            <a:ext cx="5142400" cy="1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953467" y="4599800"/>
            <a:ext cx="5142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333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333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333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425153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306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94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5756-0873-8B72-55F5-2C6602656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18E02-2C20-5A1C-B4A5-F1BFB6846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028BB-E173-5A56-E2D7-7FF331C9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C242-035C-7041-8E24-D59BDDFCE843}" type="datetimeFigureOut">
              <a:rPr lang="en-IL" smtClean="0"/>
              <a:t>09/13/2024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A74E8-307D-A5A2-F157-5ECCDC22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81C8-7ECF-30D7-03B5-5365789A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6B7C-1202-0642-82AF-37C359D8C8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8653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906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556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69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53467" y="2567800"/>
            <a:ext cx="10285200" cy="2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267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935800"/>
            <a:ext cx="2713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269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535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53467" y="1656533"/>
            <a:ext cx="53508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36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953467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953461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6096000" y="2356933"/>
            <a:ext cx="5142400" cy="37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6095995" y="1656533"/>
            <a:ext cx="5142400" cy="7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32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18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4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4267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1219170" lvl="1" indent="-423323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38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53467" y="882967"/>
            <a:ext cx="10285200" cy="4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41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760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960000" y="3047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4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931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615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5F7D-86F4-DEBB-3145-30ED504D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578" y="1105991"/>
            <a:ext cx="5554716" cy="1882678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105000"/>
              </a:lnSpc>
            </a:pPr>
            <a:r>
              <a:rPr lang="en-IL" sz="5600" dirty="0"/>
              <a:t>3D Multi-Player Connect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3422-DB6F-3B07-3D71-CADD53A41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642" y="3075710"/>
            <a:ext cx="5554716" cy="2925682"/>
          </a:xfrm>
        </p:spPr>
        <p:txBody>
          <a:bodyPr wrap="square" anchor="ctr">
            <a:norm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פרויקט סיום בקורס מבוא לבינה מלאכותית</a:t>
            </a:r>
            <a:endParaRPr lang="en-IL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IL" dirty="0"/>
          </a:p>
          <a:p>
            <a:pPr>
              <a:spcAft>
                <a:spcPts val="600"/>
              </a:spcAft>
            </a:pPr>
            <a:r>
              <a:rPr lang="he-IL" dirty="0"/>
              <a:t>עבד אלרחמן נירוך,</a:t>
            </a:r>
          </a:p>
          <a:p>
            <a:pPr>
              <a:spcAft>
                <a:spcPts val="600"/>
              </a:spcAft>
            </a:pPr>
            <a:r>
              <a:rPr lang="he-IL" dirty="0"/>
              <a:t>איתמר שרם,</a:t>
            </a:r>
          </a:p>
          <a:p>
            <a:pPr>
              <a:spcAft>
                <a:spcPts val="600"/>
              </a:spcAft>
            </a:pPr>
            <a:r>
              <a:rPr lang="he-IL" dirty="0"/>
              <a:t>שלום בלוי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C400F-A680-B62B-CDEB-16087D95D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1121336-6E50-1D36-CAEA-7A322CC0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208" y="2029963"/>
            <a:ext cx="5556516" cy="4167387"/>
          </a:xfrm>
          <a:prstGeom prst="rect">
            <a:avLst/>
          </a:prstGeom>
        </p:spPr>
      </p:pic>
      <p:pic>
        <p:nvPicPr>
          <p:cNvPr id="7" name="Picture 6" descr="A graph with orange lines and white text&#10;&#10;Description automatically generated">
            <a:extLst>
              <a:ext uri="{FF2B5EF4-FFF2-40B4-BE49-F238E27FC236}">
                <a16:creationId xmlns:a16="http://schemas.microsoft.com/office/drawing/2014/main" id="{8B1784C5-FB4B-C972-D66C-295EE1A6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2" y="2029962"/>
            <a:ext cx="5556516" cy="4167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C82BF-310C-E32E-B461-FE9414C7D004}"/>
              </a:ext>
            </a:extLst>
          </p:cNvPr>
          <p:cNvSpPr txBox="1"/>
          <p:nvPr/>
        </p:nvSpPr>
        <p:spPr>
          <a:xfrm>
            <a:off x="7917186" y="1320831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השוואה להיוריסטיקה מעבודות קודמות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2334A1-38F1-E275-831A-7CC396D6E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998721"/>
              </p:ext>
            </p:extLst>
          </p:nvPr>
        </p:nvGraphicFramePr>
        <p:xfrm>
          <a:off x="271272" y="1536192"/>
          <a:ext cx="7620000" cy="4498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</a:t>
            </a:r>
            <a:r>
              <a:rPr lang="he-IL" sz="1800" dirty="0" err="1">
                <a:latin typeface="Aptos" panose="020B0004020202020204" pitchFamily="34" charset="0"/>
                <a:cs typeface="Arial" panose="020B0604020202020204" pitchFamily="34" charset="0"/>
              </a:rPr>
              <a:t>היוריסטיקת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only_best_opponent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F99D3-D6D5-1BCE-6E33-CF4E8318E249}"/>
              </a:ext>
            </a:extLst>
          </p:cNvPr>
          <p:cNvSpPr txBox="1"/>
          <p:nvPr/>
        </p:nvSpPr>
        <p:spPr>
          <a:xfrm>
            <a:off x="7616952" y="2267712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בחירת יריב</a:t>
            </a:r>
          </a:p>
        </p:txBody>
      </p:sp>
      <p:pic>
        <p:nvPicPr>
          <p:cNvPr id="8194" name="Picture 2" descr="‪Premium Vector | Cute boy or young boxer dressed in sportswear training  with punching bag isolated on white background. Boxing workout, sports  activity for children. Colorful vector illustration in flat cartoon style.‬‏">
            <a:extLst>
              <a:ext uri="{FF2B5EF4-FFF2-40B4-BE49-F238E27FC236}">
                <a16:creationId xmlns:a16="http://schemas.microsoft.com/office/drawing/2014/main" id="{2DAD3209-259A-CD6C-31BE-A1B5A6BB6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3" y="1290178"/>
            <a:ext cx="3876181" cy="38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E6104-63EB-A072-FDB4-0FA3722F1D33}"/>
              </a:ext>
            </a:extLst>
          </p:cNvPr>
          <p:cNvSpPr txBox="1"/>
          <p:nvPr/>
        </p:nvSpPr>
        <p:spPr>
          <a:xfrm>
            <a:off x="7110984" y="2794928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יריב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רנדומי</a:t>
            </a:r>
            <a:endParaRPr lang="he-IL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5C9B8-8AFB-AED0-9219-813799555B8E}"/>
              </a:ext>
            </a:extLst>
          </p:cNvPr>
          <p:cNvSpPr txBox="1"/>
          <p:nvPr/>
        </p:nvSpPr>
        <p:spPr>
          <a:xfrm>
            <a:off x="7110984" y="3203708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יריב חזק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76592-4BBB-5FAC-4E62-14D44260BDE8}"/>
              </a:ext>
            </a:extLst>
          </p:cNvPr>
          <p:cNvSpPr txBox="1"/>
          <p:nvPr/>
        </p:nvSpPr>
        <p:spPr>
          <a:xfrm>
            <a:off x="7110984" y="3612488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שילוב של השניים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3E8A6-AAD5-6FB7-53BE-E2233F27961C}"/>
              </a:ext>
            </a:extLst>
          </p:cNvPr>
          <p:cNvSpPr txBox="1"/>
          <p:nvPr/>
        </p:nvSpPr>
        <p:spPr>
          <a:xfrm>
            <a:off x="7616952" y="4404360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צעדי הסוכן בתחילת הלמידה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99913-6A17-EDDC-0D4B-431E7AF69C48}"/>
              </a:ext>
            </a:extLst>
          </p:cNvPr>
          <p:cNvSpPr txBox="1"/>
          <p:nvPr/>
        </p:nvSpPr>
        <p:spPr>
          <a:xfrm>
            <a:off x="7110984" y="4981693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מהלכים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רנדומיים</a:t>
            </a:r>
            <a:endParaRPr lang="he-IL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FBA31-5AD3-8318-4F5A-256FDC5E6BE0}"/>
              </a:ext>
            </a:extLst>
          </p:cNvPr>
          <p:cNvSpPr txBox="1"/>
          <p:nvPr/>
        </p:nvSpPr>
        <p:spPr>
          <a:xfrm>
            <a:off x="7110984" y="5559026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שימוש במורה דרך "מאסטר"</a:t>
            </a:r>
          </a:p>
        </p:txBody>
      </p:sp>
    </p:spTree>
    <p:extLst>
      <p:ext uri="{BB962C8B-B14F-4D97-AF65-F5344CB8AC3E}">
        <p14:creationId xmlns:p14="http://schemas.microsoft.com/office/powerpoint/2010/main" val="29770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706DC-6C8B-B2E5-4A94-26224696EAC1}"/>
              </a:ext>
            </a:extLst>
          </p:cNvPr>
          <p:cNvSpPr txBox="1"/>
          <p:nvPr/>
        </p:nvSpPr>
        <p:spPr>
          <a:xfrm>
            <a:off x="7552944" y="1708142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>
                <a:latin typeface="Aptos" panose="020B0004020202020204" pitchFamily="34" charset="0"/>
                <a:cs typeface="Arial" panose="020B0604020202020204" pitchFamily="34" charset="0"/>
              </a:rPr>
              <a:t>פונקציית רווח</a:t>
            </a:r>
            <a:endParaRPr lang="en-US" sz="2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E644-C8D0-2BBC-AD65-7B43BF869E52}"/>
              </a:ext>
            </a:extLst>
          </p:cNvPr>
          <p:cNvSpPr txBox="1"/>
          <p:nvPr/>
        </p:nvSpPr>
        <p:spPr>
          <a:xfrm>
            <a:off x="7470648" y="2875913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ניצחנו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+500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B302C-1D4F-22B3-0BBC-579F002FB6BA}"/>
              </a:ext>
            </a:extLst>
          </p:cNvPr>
          <p:cNvSpPr txBox="1"/>
          <p:nvPr/>
        </p:nvSpPr>
        <p:spPr>
          <a:xfrm>
            <a:off x="6830568" y="3345168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הפסדנו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-500</a:t>
            </a:r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 ועוד מספר התורות ששוחקו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13D0-1235-A181-3C81-81E80BA3D7C2}"/>
              </a:ext>
            </a:extLst>
          </p:cNvPr>
          <p:cNvSpPr txBox="1"/>
          <p:nvPr/>
        </p:nvSpPr>
        <p:spPr>
          <a:xfrm>
            <a:off x="6830568" y="3953369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אם תיקו </a:t>
            </a:r>
            <a:r>
              <a:rPr lang="en-US" sz="1800" dirty="0">
                <a:latin typeface="Aptos" panose="020B0004020202020204" pitchFamily="34" charset="0"/>
                <a:cs typeface="Arial" panose="020B0604020202020204" pitchFamily="34" charset="0"/>
              </a:rPr>
              <a:t>-200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106FB-F9DF-B1BF-7EAF-17AC3C11ECAD}"/>
              </a:ext>
            </a:extLst>
          </p:cNvPr>
          <p:cNvSpPr txBox="1"/>
          <p:nvPr/>
        </p:nvSpPr>
        <p:spPr>
          <a:xfrm>
            <a:off x="6830568" y="4607290"/>
            <a:ext cx="442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Aptos" panose="020B0004020202020204" pitchFamily="34" charset="0"/>
                <a:cs typeface="Arial" panose="020B0604020202020204" pitchFamily="34" charset="0"/>
              </a:rPr>
              <a:t>- אחרת מינוס 1</a:t>
            </a:r>
            <a:endParaRPr lang="en-US" sz="18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‪Windfall Receipt Of Income Human Figure Drawing Drawing by Frank Ramspott -  Pixels‬‏">
            <a:extLst>
              <a:ext uri="{FF2B5EF4-FFF2-40B4-BE49-F238E27FC236}">
                <a16:creationId xmlns:a16="http://schemas.microsoft.com/office/drawing/2014/main" id="{61E99BC3-0552-2584-18FD-042738C4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36" y="1548809"/>
            <a:ext cx="4259389" cy="37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אימון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C7B0A-33A8-38C6-A329-B1F99C9B86BA}"/>
              </a:ext>
            </a:extLst>
          </p:cNvPr>
          <p:cNvSpPr txBox="1"/>
          <p:nvPr/>
        </p:nvSpPr>
        <p:spPr>
          <a:xfrm>
            <a:off x="7863840" y="1558790"/>
            <a:ext cx="3785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ייצוג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כמות הדיסקיות בכל עמודה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לכל כיוון, אורכי הרצפים הלא חסומים במשחק</a:t>
            </a:r>
          </a:p>
          <a:p>
            <a:pPr marL="285750" indent="-285750" algn="r" rtl="1">
              <a:buFontTx/>
              <a:buChar char="-"/>
            </a:pP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976DF0-E992-9168-83D6-991DA17A9AF6}"/>
              </a:ext>
            </a:extLst>
          </p:cNvPr>
          <p:cNvGrpSpPr/>
          <p:nvPr/>
        </p:nvGrpSpPr>
        <p:grpSpPr>
          <a:xfrm>
            <a:off x="326154" y="355074"/>
            <a:ext cx="3352800" cy="1870210"/>
            <a:chOff x="542544" y="1962019"/>
            <a:chExt cx="4563980" cy="2933962"/>
          </a:xfrm>
        </p:grpSpPr>
        <p:pic>
          <p:nvPicPr>
            <p:cNvPr id="7170" name="Picture 2" descr="Horse Drawing Meme Generator - Imgflip">
              <a:extLst>
                <a:ext uri="{FF2B5EF4-FFF2-40B4-BE49-F238E27FC236}">
                  <a16:creationId xmlns:a16="http://schemas.microsoft.com/office/drawing/2014/main" id="{06E6686A-296C-1FB8-FA07-FCC3951EB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6"/>
            <a:stretch/>
          </p:blipFill>
          <p:spPr bwMode="auto">
            <a:xfrm flipH="1">
              <a:off x="542544" y="1962019"/>
              <a:ext cx="4563980" cy="293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55B003-E906-2AE0-FEDE-ECE8D633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5014" y="1962019"/>
              <a:ext cx="30671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3538C6-0390-1826-248E-A9EC88BE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" y="3093274"/>
            <a:ext cx="3688651" cy="318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0D85B-0F1B-24A4-A7BF-2A226710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56" y="3093274"/>
            <a:ext cx="3688651" cy="318205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29FBF9A-24B0-3559-B904-265AEF6C8045}"/>
              </a:ext>
            </a:extLst>
          </p:cNvPr>
          <p:cNvSpPr/>
          <p:nvPr/>
        </p:nvSpPr>
        <p:spPr>
          <a:xfrm>
            <a:off x="6975800" y="5739475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5173C0-77D9-1018-8ADE-F084610A7686}"/>
              </a:ext>
            </a:extLst>
          </p:cNvPr>
          <p:cNvSpPr/>
          <p:nvPr/>
        </p:nvSpPr>
        <p:spPr>
          <a:xfrm>
            <a:off x="7509771" y="5220070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48A105-9069-27D8-238D-635051A72C9F}"/>
              </a:ext>
            </a:extLst>
          </p:cNvPr>
          <p:cNvSpPr/>
          <p:nvPr/>
        </p:nvSpPr>
        <p:spPr>
          <a:xfrm>
            <a:off x="6433756" y="5739476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247F7A-5DBD-6429-66B6-9222EAA80B8C}"/>
              </a:ext>
            </a:extLst>
          </p:cNvPr>
          <p:cNvSpPr/>
          <p:nvPr/>
        </p:nvSpPr>
        <p:spPr>
          <a:xfrm>
            <a:off x="8569833" y="5758552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B4B24-6A97-26D9-39DE-63763E197091}"/>
              </a:ext>
            </a:extLst>
          </p:cNvPr>
          <p:cNvSpPr/>
          <p:nvPr/>
        </p:nvSpPr>
        <p:spPr>
          <a:xfrm>
            <a:off x="9103804" y="5754242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C475A4-3C2F-02BC-BE07-58003BD7C6B4}"/>
              </a:ext>
            </a:extLst>
          </p:cNvPr>
          <p:cNvSpPr/>
          <p:nvPr/>
        </p:nvSpPr>
        <p:spPr>
          <a:xfrm>
            <a:off x="6433756" y="5223635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9B308D-CFDC-C968-50E0-F47FF1F9A304}"/>
              </a:ext>
            </a:extLst>
          </p:cNvPr>
          <p:cNvSpPr/>
          <p:nvPr/>
        </p:nvSpPr>
        <p:spPr>
          <a:xfrm>
            <a:off x="6433756" y="4684301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31DB3D-7DDF-7D1A-8E52-8F4D6BB538BD}"/>
              </a:ext>
            </a:extLst>
          </p:cNvPr>
          <p:cNvSpPr/>
          <p:nvPr/>
        </p:nvSpPr>
        <p:spPr>
          <a:xfrm>
            <a:off x="9621822" y="5747670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3CEEFE-A59C-B5BA-3CCC-492D70870647}"/>
              </a:ext>
            </a:extLst>
          </p:cNvPr>
          <p:cNvSpPr/>
          <p:nvPr/>
        </p:nvSpPr>
        <p:spPr>
          <a:xfrm>
            <a:off x="7509771" y="5747261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49E168-9ECC-E82E-2EC9-3A8BDB412926}"/>
              </a:ext>
            </a:extLst>
          </p:cNvPr>
          <p:cNvSpPr/>
          <p:nvPr/>
        </p:nvSpPr>
        <p:spPr>
          <a:xfrm>
            <a:off x="6971763" y="5220070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E33906-07D8-3FD5-3CC1-FB770B60AB48}"/>
              </a:ext>
            </a:extLst>
          </p:cNvPr>
          <p:cNvSpPr/>
          <p:nvPr/>
        </p:nvSpPr>
        <p:spPr>
          <a:xfrm>
            <a:off x="6971763" y="4700665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766FF1-59FB-56D5-A4E8-5E5CD6107DB2}"/>
              </a:ext>
            </a:extLst>
          </p:cNvPr>
          <p:cNvSpPr/>
          <p:nvPr/>
        </p:nvSpPr>
        <p:spPr>
          <a:xfrm>
            <a:off x="6465222" y="4168460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08F1E-8B8B-7CB7-7E4B-948F2E373F20}"/>
              </a:ext>
            </a:extLst>
          </p:cNvPr>
          <p:cNvSpPr/>
          <p:nvPr/>
        </p:nvSpPr>
        <p:spPr>
          <a:xfrm>
            <a:off x="6970137" y="3647663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75A42E4-538B-3D15-8ABC-ABD25B4EE2B8}"/>
              </a:ext>
            </a:extLst>
          </p:cNvPr>
          <p:cNvSpPr/>
          <p:nvPr/>
        </p:nvSpPr>
        <p:spPr>
          <a:xfrm>
            <a:off x="7506020" y="4208465"/>
            <a:ext cx="484632" cy="498613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F87EF8-6D6A-DE5F-2EAB-9806D45E2E33}"/>
              </a:ext>
            </a:extLst>
          </p:cNvPr>
          <p:cNvCxnSpPr/>
          <p:nvPr/>
        </p:nvCxnSpPr>
        <p:spPr>
          <a:xfrm>
            <a:off x="4507992" y="4667073"/>
            <a:ext cx="17099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DA33E-763A-FB23-68ED-6ECABDBBC42A}"/>
              </a:ext>
            </a:extLst>
          </p:cNvPr>
          <p:cNvSpPr txBox="1"/>
          <p:nvPr/>
        </p:nvSpPr>
        <p:spPr>
          <a:xfrm>
            <a:off x="7479792" y="1906648"/>
            <a:ext cx="4223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תחילת האימון כל המהלכים מבוצעים ע"י המאסטר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בעקבות הקטנת ה-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exploration rate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, לאט </a:t>
            </a:r>
            <a:r>
              <a:rPr lang="he-IL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לאט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הסוכן מבצע מהלכים בעצמו, אך הטבלה אינה מעודכנת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הטבלה מתעדכנת והסוכן מצליח לנצח בהסתברות הולכת וגדלה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66CA37C6-5CFF-1438-BE28-95BDCC04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5" y="1290179"/>
            <a:ext cx="6794849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0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סוכן </a:t>
            </a:r>
            <a:r>
              <a:rPr lang="en-US" dirty="0"/>
              <a:t>Q-learning</a:t>
            </a:r>
            <a:r>
              <a:rPr lang="he-IL" dirty="0"/>
              <a:t> - תוצאות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34B61-C816-C698-42DA-CA432285ABAE}"/>
              </a:ext>
            </a:extLst>
          </p:cNvPr>
          <p:cNvSpPr txBox="1"/>
          <p:nvPr/>
        </p:nvSpPr>
        <p:spPr>
          <a:xfrm>
            <a:off x="8673179" y="1889359"/>
            <a:ext cx="30733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מול סוכנים שאינם טובים בחסימה</a:t>
            </a:r>
          </a:p>
          <a:p>
            <a:pPr algn="r" rtl="1"/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מול סוכנים שטובים בחסימה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r" rtl="1"/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689A65-DBCA-91EF-B55E-46B608ADE5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976298"/>
              </p:ext>
            </p:extLst>
          </p:nvPr>
        </p:nvGraphicFramePr>
        <p:xfrm>
          <a:off x="658368" y="1426464"/>
          <a:ext cx="6601968" cy="456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045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סיכום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0137-909B-4119-0488-F749E103F77E}"/>
              </a:ext>
            </a:extLst>
          </p:cNvPr>
          <p:cNvSpPr txBox="1"/>
          <p:nvPr/>
        </p:nvSpPr>
        <p:spPr>
          <a:xfrm>
            <a:off x="2732514" y="1889359"/>
            <a:ext cx="90140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במשחק מרובה משתתפים, ישנה חשיבות לבחירת היוריסטיקה שתשקף נכונה את המציאות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המשימה של לאמן סוכן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Q-learning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היא משימה מורכבת, ויש פרמטרים רבים שצריך להתחשב בהם</a:t>
            </a:r>
          </a:p>
          <a:p>
            <a:pPr marL="285750" indent="-285750" algn="r" rtl="1">
              <a:buFontTx/>
              <a:buChar char="-"/>
            </a:pP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סוכן האלפא בטא יחד עם </a:t>
            </a:r>
            <a:r>
              <a:rPr lang="he-IL" sz="16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היוריסטיקת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ה-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complex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הגיע לתוצאות טובות יותר מאשר סוכן ה-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Q-learning</a:t>
            </a:r>
            <a:r>
              <a:rPr lang="he-IL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המשחק:</a:t>
            </a:r>
            <a:endParaRPr lang="en-IL" dirty="0"/>
          </a:p>
        </p:txBody>
      </p:sp>
      <p:pic>
        <p:nvPicPr>
          <p:cNvPr id="4" name="Picture 3" descr="Played 3-player 3D Connect Four for the first time today - a whole  different and much more complex game with three people. A player needing  only one more piece to win creates">
            <a:extLst>
              <a:ext uri="{FF2B5EF4-FFF2-40B4-BE49-F238E27FC236}">
                <a16:creationId xmlns:a16="http://schemas.microsoft.com/office/drawing/2014/main" id="{7FC899C1-1E35-478A-FE17-F64DC894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" y="1472184"/>
            <a:ext cx="4949952" cy="494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E5F11-39DB-E231-038A-DDCD1B925FDD}"/>
              </a:ext>
            </a:extLst>
          </p:cNvPr>
          <p:cNvSpPr txBox="1"/>
          <p:nvPr/>
        </p:nvSpPr>
        <p:spPr>
          <a:xfrm>
            <a:off x="7191429" y="1620800"/>
            <a:ext cx="4144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למשחק ארבע בשורה (המשחק המקורי) החוקים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לוח דו ממדי בגודל קבוע </a:t>
            </a:r>
            <a:r>
              <a:rPr lang="en-US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(6, 7)</a:t>
            </a:r>
            <a:endParaRPr lang="he-IL" sz="18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שני שחקנים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מטרת כל שחקן להגיע ראשון לרצף של 4 בשורה, עמודה או אלכסון</a:t>
            </a: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latin typeface="Golos Text Medium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effectLst/>
              <a:latin typeface="Golos Text Medium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  <a:p>
            <a:pPr marL="285750" indent="-285750" algn="r" rtl="1">
              <a:buFontTx/>
              <a:buChar char="-"/>
            </a:pPr>
            <a:endParaRPr lang="he-IL" sz="1800" dirty="0">
              <a:latin typeface="Golos Text Medium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06FE1-69DA-CFCF-46AD-B8196C09AB37}"/>
              </a:ext>
            </a:extLst>
          </p:cNvPr>
          <p:cNvSpPr txBox="1"/>
          <p:nvPr/>
        </p:nvSpPr>
        <p:spPr>
          <a:xfrm>
            <a:off x="6495544" y="3828288"/>
            <a:ext cx="4839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במשחק שלנו 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(3D Multi-Player Connect 4)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השינויים הבאים: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לוח המשחק יכול להיות מאותחל בגודל תלת ממדי משתנה. 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את רצף הניצחון אפשר לאתחל בכל גודל שאינו חורג מגבולות הלוח</a:t>
            </a:r>
          </a:p>
          <a:p>
            <a:pPr marL="285750" indent="-285750" algn="r" rtl="1">
              <a:buFontTx/>
              <a:buChar char="-"/>
            </a:pP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יכולים להיות יותר משני שחקנים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אתגרים</a:t>
            </a:r>
            <a:endParaRPr lang="en-IL" dirty="0"/>
          </a:p>
        </p:txBody>
      </p:sp>
      <p:pic>
        <p:nvPicPr>
          <p:cNvPr id="1026" name="Picture 2" descr="Challenge Illustration with Businessman Running to the Top and Overcoming  Obstacle for Landing Page in Flat Cartoon Hand Drawn Templates 20535094  Vector Art at Vecteezy">
            <a:extLst>
              <a:ext uri="{FF2B5EF4-FFF2-40B4-BE49-F238E27FC236}">
                <a16:creationId xmlns:a16="http://schemas.microsoft.com/office/drawing/2014/main" id="{CDF3FC7C-B996-B2A5-201B-80886760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6" y="1636905"/>
            <a:ext cx="5308058" cy="3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מרחב מצבים גדל באופן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אקספוננציאלי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ביחס לממדי הלוח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67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במשחק מרובה משתתפים, כל שחקן צריך להתחשב בפעולותיהם של כלל יריביו</a:t>
            </a:r>
            <a:endParaRPr lang="en-US" sz="1800" dirty="0"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עבודות קודמות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1F60B-1E02-CF26-59E1-ADB60B73B6CA}"/>
              </a:ext>
            </a:extLst>
          </p:cNvPr>
          <p:cNvSpPr txBox="1"/>
          <p:nvPr/>
        </p:nvSpPr>
        <p:spPr>
          <a:xfrm>
            <a:off x="5943600" y="1837944"/>
            <a:ext cx="55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פתרון ארבע בשורה באמצעות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מינמקס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F9961-AE1F-F34E-8D47-86CB8B51E37F}"/>
              </a:ext>
            </a:extLst>
          </p:cNvPr>
          <p:cNvSpPr txBox="1"/>
          <p:nvPr/>
        </p:nvSpPr>
        <p:spPr>
          <a:xfrm>
            <a:off x="5943600" y="2349112"/>
            <a:ext cx="5568696" cy="37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פתרון ארבע בשורה באמצעות </a:t>
            </a:r>
            <a:r>
              <a:rPr lang="en-US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Reinforcement learning</a:t>
            </a:r>
          </a:p>
        </p:txBody>
      </p:sp>
      <p:pic>
        <p:nvPicPr>
          <p:cNvPr id="5122" name="Picture 2" descr="Pharmaceutical Humor | Funny Pharm: Write the Cartoon Caption &amp; Win: April  1 | Pharmaceutical Manufacturing | Pharma Manufacturing">
            <a:extLst>
              <a:ext uri="{FF2B5EF4-FFF2-40B4-BE49-F238E27FC236}">
                <a16:creationId xmlns:a16="http://schemas.microsoft.com/office/drawing/2014/main" id="{14479F8D-7786-0BFD-CFE0-80B81046F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4502"/>
          <a:stretch/>
        </p:blipFill>
        <p:spPr bwMode="auto">
          <a:xfrm>
            <a:off x="396240" y="1745036"/>
            <a:ext cx="5263896" cy="38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/>
              <a:t>סוכנים</a:t>
            </a:r>
            <a:endParaRPr lang="en-IL" dirty="0"/>
          </a:p>
        </p:txBody>
      </p:sp>
      <p:pic>
        <p:nvPicPr>
          <p:cNvPr id="2050" name="Picture 2" descr="‪ArtStation - Secret agent‬‏">
            <a:extLst>
              <a:ext uri="{FF2B5EF4-FFF2-40B4-BE49-F238E27FC236}">
                <a16:creationId xmlns:a16="http://schemas.microsoft.com/office/drawing/2014/main" id="{C4DE2378-30F8-0CEB-ADE9-34985ACE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1" y="749578"/>
            <a:ext cx="5494813" cy="23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9098280" y="1837944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סוכן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מינמקס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9098280" y="2484120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סוכן אלפא בטא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9DC5-FC56-6CF0-5406-0B926F81AF89}"/>
              </a:ext>
            </a:extLst>
          </p:cNvPr>
          <p:cNvSpPr txBox="1"/>
          <p:nvPr/>
        </p:nvSpPr>
        <p:spPr>
          <a:xfrm>
            <a:off x="9098280" y="3081679"/>
            <a:ext cx="24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סוכן </a:t>
            </a: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35592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7726680" y="1837944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הרחבה עבור משחק מרובה משתתפים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 descr="A group of pink and green circles&#10;&#10;Description automatically generated">
            <a:extLst>
              <a:ext uri="{FF2B5EF4-FFF2-40B4-BE49-F238E27FC236}">
                <a16:creationId xmlns:a16="http://schemas.microsoft.com/office/drawing/2014/main" id="{841C0C98-B2EC-CD45-4048-7D08058F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9" y="1629984"/>
            <a:ext cx="6532611" cy="43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היוריסטיקה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D9893-B632-C91C-7372-A3E364B215DA}"/>
              </a:ext>
            </a:extLst>
          </p:cNvPr>
          <p:cNvSpPr txBox="1"/>
          <p:nvPr/>
        </p:nvSpPr>
        <p:spPr>
          <a:xfrm>
            <a:off x="7571232" y="1780032"/>
            <a:ext cx="381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היוריסטיקת</a:t>
            </a:r>
            <a:r>
              <a:rPr lang="he-IL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complex</a:t>
            </a:r>
            <a:r>
              <a:rPr lang="he-IL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lang="en-US" sz="2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9A0E9-57A6-0355-67C4-6346B07A0140}"/>
              </a:ext>
            </a:extLst>
          </p:cNvPr>
          <p:cNvSpPr txBox="1"/>
          <p:nvPr/>
        </p:nvSpPr>
        <p:spPr>
          <a:xfrm>
            <a:off x="8311896" y="2409679"/>
            <a:ext cx="31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עבור כל שחקן, מציאת הרצף הארוך ביותר, שאינו חסום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8D81-A939-0FE9-8DE0-57D10807E977}"/>
              </a:ext>
            </a:extLst>
          </p:cNvPr>
          <p:cNvSpPr txBox="1"/>
          <p:nvPr/>
        </p:nvSpPr>
        <p:spPr>
          <a:xfrm>
            <a:off x="8202168" y="3313736"/>
            <a:ext cx="325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רצפים ארוכים יותר מקבלים חשיבות גדולה יותר( מרחק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אקספוננציאלי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EA91-E8B2-187C-3EEB-0DD583639AD8}"/>
              </a:ext>
            </a:extLst>
          </p:cNvPr>
          <p:cNvSpPr txBox="1"/>
          <p:nvPr/>
        </p:nvSpPr>
        <p:spPr>
          <a:xfrm>
            <a:off x="8394192" y="4514065"/>
            <a:ext cx="3060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ספירת כמות הרצפים מהרצף הארוך ביותר. ערך זה יהווה שובר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שיוויון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C2DD2F-0081-25CC-9321-5347275DDB1D}"/>
              </a:ext>
            </a:extLst>
          </p:cNvPr>
          <p:cNvGrpSpPr/>
          <p:nvPr/>
        </p:nvGrpSpPr>
        <p:grpSpPr>
          <a:xfrm>
            <a:off x="597278" y="1290179"/>
            <a:ext cx="4900872" cy="5323634"/>
            <a:chOff x="414398" y="1357270"/>
            <a:chExt cx="4900872" cy="5323634"/>
          </a:xfrm>
        </p:grpSpPr>
        <p:pic>
          <p:nvPicPr>
            <p:cNvPr id="3074" name="Picture 2" descr="It's Complicated, but we love! Art Print">
              <a:extLst>
                <a:ext uri="{FF2B5EF4-FFF2-40B4-BE49-F238E27FC236}">
                  <a16:creationId xmlns:a16="http://schemas.microsoft.com/office/drawing/2014/main" id="{36AB95AC-873C-699B-CB8A-53F48F662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" y="1780032"/>
              <a:ext cx="4900872" cy="490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‪Its Complicated Stock Illustrations – 1,025 Its Complicated Stock  Illustrations, Vectors &amp; Clipart - Dreamstime‬‏">
              <a:extLst>
                <a:ext uri="{FF2B5EF4-FFF2-40B4-BE49-F238E27FC236}">
                  <a16:creationId xmlns:a16="http://schemas.microsoft.com/office/drawing/2014/main" id="{7818294E-F732-C77A-B9FA-64E35615A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4" b="89418" l="4120" r="94757">
                          <a14:foregroundMark x1="86142" y1="37566" x2="87266" y2="31217"/>
                          <a14:foregroundMark x1="92135" y1="34921" x2="95131" y2="43386"/>
                          <a14:foregroundMark x1="7865" y1="51852" x2="9738" y2="64021"/>
                          <a14:foregroundMark x1="4120" y1="52910" x2="4120" y2="67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1638">
              <a:off x="1170203" y="1357270"/>
              <a:ext cx="3020614" cy="213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A1E682-3C46-0477-7DA1-DCB1B8C31423}"/>
              </a:ext>
            </a:extLst>
          </p:cNvPr>
          <p:cNvSpPr txBox="1"/>
          <p:nvPr/>
        </p:nvSpPr>
        <p:spPr>
          <a:xfrm>
            <a:off x="7641336" y="5465583"/>
            <a:ext cx="381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החסרת ממוצע הרצפים המקסימליים של היריבים מהרצף המקסימלי של הסוכן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BEF9E-834E-94C2-32EF-640F32DCE34A}"/>
              </a:ext>
            </a:extLst>
          </p:cNvPr>
          <p:cNvSpPr txBox="1"/>
          <p:nvPr/>
        </p:nvSpPr>
        <p:spPr>
          <a:xfrm>
            <a:off x="8395902" y="2350437"/>
            <a:ext cx="306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offensive, defensive</a:t>
            </a:r>
            <a:endParaRPr lang="he-IL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146" name="Picture 2" descr="Measuring Results Cartoon Drawing Continuous Observation Stock Vector  (Royalty Free) 2193771305 | Shutterstock">
            <a:extLst>
              <a:ext uri="{FF2B5EF4-FFF2-40B4-BE49-F238E27FC236}">
                <a16:creationId xmlns:a16="http://schemas.microsoft.com/office/drawing/2014/main" id="{23661327-9EF4-ECD7-BD84-D5ABB287E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 bwMode="auto">
          <a:xfrm>
            <a:off x="660846" y="1531780"/>
            <a:ext cx="6164198" cy="379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C3AAA-F4A3-1DE0-D2E9-F292F74F2AB3}"/>
              </a:ext>
            </a:extLst>
          </p:cNvPr>
          <p:cNvSpPr txBox="1"/>
          <p:nvPr/>
        </p:nvSpPr>
        <p:spPr>
          <a:xfrm>
            <a:off x="7691244" y="2807646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השוואה לעבודות קודמות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89016-D60B-14BB-59CE-7964BBE8F4C0}"/>
              </a:ext>
            </a:extLst>
          </p:cNvPr>
          <p:cNvSpPr txBox="1"/>
          <p:nvPr/>
        </p:nvSpPr>
        <p:spPr>
          <a:xfrm>
            <a:off x="7691244" y="1451176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שחקני </a:t>
            </a:r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1009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4BFB-BC10-9442-0998-0782A09A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46" y="167779"/>
            <a:ext cx="10272000" cy="1122400"/>
          </a:xfrm>
        </p:spPr>
        <p:txBody>
          <a:bodyPr/>
          <a:lstStyle/>
          <a:p>
            <a:pPr marR="0" algn="r" rtl="1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</a:pPr>
            <a:r>
              <a:rPr lang="he-IL" dirty="0" err="1"/>
              <a:t>מינמקס</a:t>
            </a:r>
            <a:r>
              <a:rPr lang="he-IL" dirty="0"/>
              <a:t> ואלפא בטא- תוצאות</a:t>
            </a:r>
            <a:endParaRPr lang="en-IL" dirty="0"/>
          </a:p>
        </p:txBody>
      </p:sp>
      <p:pic>
        <p:nvPicPr>
          <p:cNvPr id="4" name="Picture 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B4EA3C2-4F2C-1E1F-B6EF-2683127C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5" y="1290179"/>
            <a:ext cx="6507237" cy="4879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89280-13EA-1D14-D66C-665E55C16224}"/>
              </a:ext>
            </a:extLst>
          </p:cNvPr>
          <p:cNvSpPr txBox="1"/>
          <p:nvPr/>
        </p:nvSpPr>
        <p:spPr>
          <a:xfrm>
            <a:off x="7827264" y="2146075"/>
            <a:ext cx="378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אפשרות לביצוע פעולה </a:t>
            </a:r>
            <a:r>
              <a:rPr lang="he-IL" sz="1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רנדומית</a:t>
            </a:r>
            <a:r>
              <a:rPr lang="he-IL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בהסתברות מסוימת </a:t>
            </a:r>
            <a:endParaRPr lang="en-US" sz="1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4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Artificial Intelligence by Slidesgo</Template>
  <TotalTime>457</TotalTime>
  <Words>441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Bebas Neue</vt:lpstr>
      <vt:lpstr>Gantari</vt:lpstr>
      <vt:lpstr>Golos Text</vt:lpstr>
      <vt:lpstr>Golos Text Medium</vt:lpstr>
      <vt:lpstr>Microsoft Sans Serif</vt:lpstr>
      <vt:lpstr>Proxima Nova</vt:lpstr>
      <vt:lpstr>Artificial Intelligence by Slidesgo</vt:lpstr>
      <vt:lpstr>Slidesgo Final Pages</vt:lpstr>
      <vt:lpstr>3D Multi-Player Connect 4</vt:lpstr>
      <vt:lpstr>המשחק:</vt:lpstr>
      <vt:lpstr>אתגרים</vt:lpstr>
      <vt:lpstr>עבודות קודמות</vt:lpstr>
      <vt:lpstr>סוכנים</vt:lpstr>
      <vt:lpstr>מינמקס ואלפא בטא</vt:lpstr>
      <vt:lpstr>מינמקס ואלפא בטא- היוריסטיקה</vt:lpstr>
      <vt:lpstr>מינמקס ואלפא בטא- תוצאות</vt:lpstr>
      <vt:lpstr>מינמקס ואלפא בטא- תוצאות</vt:lpstr>
      <vt:lpstr>מינמקס ואלפא בטא- תוצאות</vt:lpstr>
      <vt:lpstr>מינמקס ואלפא בטא- תוצאות</vt:lpstr>
      <vt:lpstr>סוכן Q-learning - אימון</vt:lpstr>
      <vt:lpstr>סוכן Q-learning - אימון</vt:lpstr>
      <vt:lpstr>סוכן Q-learning - אימון</vt:lpstr>
      <vt:lpstr>סוכן Q-learning - תוצאות</vt:lpstr>
      <vt:lpstr>סוכן Q-learning - תוצאות</vt:lpstr>
      <vt:lpstr>סיכום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Abed El Rahman Nairoukh</dc:creator>
  <cp:lastModifiedBy>Shrem, Itamar</cp:lastModifiedBy>
  <cp:revision>12</cp:revision>
  <dcterms:created xsi:type="dcterms:W3CDTF">2024-09-11T10:19:52Z</dcterms:created>
  <dcterms:modified xsi:type="dcterms:W3CDTF">2024-09-13T08:33:17Z</dcterms:modified>
</cp:coreProperties>
</file>